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>
              <a:buSzPct val="100000"/>
              <a:buChar char="-"/>
            </a:pPr>
            <a:r>
              <a:t>Genetec </a:t>
            </a:r>
          </a:p>
          <a:p>
            <a:pPr marL="220578" indent="-220578">
              <a:buSzPct val="100000"/>
              <a:buChar char="-"/>
            </a:pPr>
            <a:r>
              <a:t>Capstone project</a:t>
            </a:r>
          </a:p>
          <a:p>
            <a:pPr marL="220578" indent="-220578">
              <a:buSzPct val="100000"/>
              <a:buChar char="-"/>
            </a:pPr>
            <a:r>
              <a:t>Introducing F# at work</a:t>
            </a:r>
          </a:p>
          <a:p>
            <a:pPr marL="220578" indent="-220578">
              <a:buSzPct val="100000"/>
              <a:buChar char="-"/>
            </a:pPr>
            <a:r>
              <a:t>Great F# community</a:t>
            </a:r>
          </a:p>
          <a:p>
            <a:pPr marL="220578" indent="-220578">
              <a:buSzPct val="100000"/>
              <a:buChar char="-"/>
            </a:pPr>
            <a:r>
              <a:t>Great F# projects at work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always a 1:1 mapping from problem to solution space</a:t>
            </a:r>
          </a:p>
          <a:p>
            <a:pPr/>
            <a:r>
              <a:t>Make sure boundaries don’t creep</a:t>
            </a:r>
          </a:p>
          <a:p>
            <a:pPr/>
            <a:r>
              <a:t>Listen to your domain experts</a:t>
            </a:r>
          </a:p>
          <a:p>
            <a:pPr/>
            <a:r>
              <a:t>Document concepts and vocabulary of the context</a:t>
            </a:r>
          </a:p>
          <a:p>
            <a:pPr/>
            <a:r>
              <a:t>Emphasis on autonomy for the contexts</a:t>
            </a:r>
          </a:p>
          <a:p>
            <a:pPr/>
            <a:r>
              <a:t>Capturing business logic more intuitively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1041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2311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946400" indent="-406400" algn="ctr">
              <a:spcBef>
                <a:spcPts val="0"/>
              </a:spcBef>
              <a:buBlip>
                <a:blip r:embed="rId2"/>
              </a:buBlip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-2692400"/>
            <a:ext cx="21437602" cy="160707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13"/>
          </p:nvPr>
        </p:nvSpPr>
        <p:spPr>
          <a:xfrm>
            <a:off x="12925239" y="918941"/>
            <a:ext cx="11599696" cy="154738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2376298"/>
            <a:ext cx="9522180" cy="127025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225182" y="6694486"/>
            <a:ext cx="8551335" cy="64135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73400" y="914400"/>
            <a:ext cx="7476849" cy="56050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077598" y="355600"/>
            <a:ext cx="14423166" cy="1924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3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7" y="13122415"/>
            <a:ext cx="368505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://www.kevinavignon.com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hyperlink" Target="https://github.com/Kavignon/fsharp-companies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ASP.NET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KPa8Yw_Navk" TargetMode="External"/><Relationship Id="rId4" Type="http://schemas.openxmlformats.org/officeDocument/2006/relationships/hyperlink" Target="https://www.youtube.com/watch?v=srQt1NAHYC0" TargetMode="External"/><Relationship Id="rId5" Type="http://schemas.openxmlformats.org/officeDocument/2006/relationships/hyperlink" Target="https://www.youtube.com/watch?v=vDe-4o8Uwl8" TargetMode="External"/><Relationship Id="rId6" Type="http://schemas.openxmlformats.org/officeDocument/2006/relationships/hyperlink" Target="https://www.youtube.com/watch?v=Nrp_LZ-XGsY" TargetMode="External"/><Relationship Id="rId7" Type="http://schemas.openxmlformats.org/officeDocument/2006/relationships/hyperlink" Target="https://www.youtube.com/playlist?list=PLEoMzSkcN8oNiJ67Hd7oRGgD1d4YBxYGC" TargetMode="External"/><Relationship Id="rId8" Type="http://schemas.openxmlformats.org/officeDocument/2006/relationships/hyperlink" Target="https://fsharpforfunandprofit.com/" TargetMode="External"/><Relationship Id="rId9" Type="http://schemas.openxmlformats.org/officeDocument/2006/relationships/hyperlink" Target="http://www.fsharpworkshop.com/" TargetMode="Externa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CompositionalIT/SAFE-Dojo/" TargetMode="External"/><Relationship Id="rId4" Type="http://schemas.openxmlformats.org/officeDocument/2006/relationships/hyperlink" Target="https://www.youtube.com/watch?v=3Qk4bWs7vrs" TargetMode="External"/><Relationship Id="rId5" Type="http://schemas.openxmlformats.org/officeDocument/2006/relationships/hyperlink" Target="https://www.youtube.com/watch?v=zAfW_-m1u4k" TargetMode="External"/><Relationship Id="rId6" Type="http://schemas.openxmlformats.org/officeDocument/2006/relationships/hyperlink" Target="https://www.youtube.com/watch?v=_2U4pDj6tng" TargetMode="External"/><Relationship Id="rId7" Type="http://schemas.openxmlformats.org/officeDocument/2006/relationships/hyperlink" Target="https://www.youtube.com/watch?v=w0Am8fRQzGg" TargetMode="External"/><Relationship Id="rId8" Type="http://schemas.openxmlformats.org/officeDocument/2006/relationships/hyperlink" Target="https://www.youtube.com/watch?v=5191ytFmG_A" TargetMode="Externa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safe-stack.github.io/docs/" TargetMode="External"/><Relationship Id="rId4" Type="http://schemas.openxmlformats.org/officeDocument/2006/relationships/hyperlink" Target="https://saturnframework.org/docs/" TargetMode="External"/><Relationship Id="rId5" Type="http://schemas.openxmlformats.org/officeDocument/2006/relationships/hyperlink" Target="https://elmish.github.io/elmish/" TargetMode="External"/><Relationship Id="rId6" Type="http://schemas.openxmlformats.org/officeDocument/2006/relationships/hyperlink" Target="https://github.com/Kavignon/.NETDemoCode/tree/master/SAFE-Mock-Commerce" TargetMode="External"/><Relationship Id="rId7" Type="http://schemas.openxmlformats.org/officeDocument/2006/relationships/hyperlink" Target="https://github.com/SAFE-Stack/SAFE-BookStore" TargetMode="External"/><Relationship Id="rId8" Type="http://schemas.openxmlformats.org/officeDocument/2006/relationships/hyperlink" Target="https://github.com/SAFE-Stack/SAFE-Chat" TargetMode="External"/><Relationship Id="rId9" Type="http://schemas.openxmlformats.org/officeDocument/2006/relationships/hyperlink" Target="https://github.com/SAFE-Stack/SAFE-Search" TargetMode="External"/><Relationship Id="rId10" Type="http://schemas.openxmlformats.org/officeDocument/2006/relationships/hyperlink" Target="https://github.com/Zaid-Ajaj/tabula-rasa" TargetMode="Externa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SAFE-Stack/SAFE-template" TargetMode="External"/><Relationship Id="rId4" Type="http://schemas.openxmlformats.org/officeDocument/2006/relationships/hyperlink" Target="https://github.com/Zaid-Ajaj/Fable.Remoting" TargetMode="External"/><Relationship Id="rId5" Type="http://schemas.openxmlformats.org/officeDocument/2006/relationships/hyperlink" Target="https://github.com/Zaid-Ajaj/Femto" TargetMode="External"/><Relationship Id="rId6" Type="http://schemas.openxmlformats.org/officeDocument/2006/relationships/hyperlink" Target="https://github.com/Zaid-Ajaj/Feliz" TargetMode="External"/><Relationship Id="rId7" Type="http://schemas.openxmlformats.org/officeDocument/2006/relationships/hyperlink" Target="https://github.com/Zaid-Ajaj/Feliz.Router" TargetMode="External"/><Relationship Id="rId8" Type="http://schemas.openxmlformats.org/officeDocument/2006/relationships/hyperlink" Target="https://github.com/cmeeren/Feliz.MaterialUI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reactjs.org/tutorial/tutorial.html" TargetMode="External"/><Relationship Id="rId4" Type="http://schemas.openxmlformats.org/officeDocument/2006/relationships/hyperlink" Target="https://btholt.github.io/complete-intro-to-react-v5/" TargetMode="Externa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2069" y="1495552"/>
            <a:ext cx="13575979" cy="71034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0" name="Crafting reactive and reliable web applications with F#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594359">
              <a:defRPr sz="7200">
                <a:effectLst>
                  <a:outerShdw sx="100000" sy="100000" kx="0" ky="0" algn="b" rotWithShape="0" blurRad="38100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Craft predictable web apps with F#</a:t>
            </a:r>
          </a:p>
        </p:txBody>
      </p:sp>
      <p:sp>
        <p:nvSpPr>
          <p:cNvPr id="121" name="Kevin Avign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 algn="r"/>
            <a:r>
              <a:t>Kevin Avignon</a:t>
            </a:r>
          </a:p>
          <a:p>
            <a:pPr algn="r">
              <a:defRPr sz="3500"/>
            </a:pPr>
            <a:r>
              <a:t>Kavignon @ GitHub &amp; Twitter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oftware developer &amp; DevOps specialist @ Hypertherm…"/>
          <p:cNvSpPr txBox="1"/>
          <p:nvPr>
            <p:ph type="body" idx="1"/>
          </p:nvPr>
        </p:nvSpPr>
        <p:spPr>
          <a:xfrm>
            <a:off x="1473200" y="872947"/>
            <a:ext cx="21437600" cy="1197010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Software developer Hypertherm Robotics Software</a:t>
            </a:r>
          </a:p>
          <a:p>
            <a:pPr>
              <a:buBlip>
                <a:blip r:embed="rId3"/>
              </a:buBlip>
            </a:pPr>
            <a:r>
              <a:t>Career focused on .NET</a:t>
            </a:r>
          </a:p>
          <a:p>
            <a:pPr lvl="1">
              <a:buBlip>
                <a:blip r:embed="rId3"/>
              </a:buBlip>
            </a:pPr>
            <a:r>
              <a:t>Web, Desktop &amp; Tools</a:t>
            </a:r>
          </a:p>
          <a:p>
            <a:pPr>
              <a:buBlip>
                <a:blip r:embed="rId3"/>
              </a:buBlip>
            </a:pPr>
            <a:r>
              <a:t>An enthusiast of functional programming and .NET</a:t>
            </a:r>
          </a:p>
          <a:p>
            <a:pPr>
              <a:buBlip>
                <a:blip r:embed="rId3"/>
              </a:buBlip>
            </a:pPr>
            <a:r>
              <a:t>Discovered F# in 2016</a:t>
            </a:r>
          </a:p>
          <a:p>
            <a:pPr>
              <a:buBlip>
                <a:blip r:embed="rId3"/>
              </a:buBlip>
            </a:pPr>
            <a:r>
              <a:t>Incorporated F# at work and we now have 3 production tools</a:t>
            </a:r>
          </a:p>
          <a:p>
            <a:pPr>
              <a:buBlip>
                <a:blip r:embed="rId3"/>
              </a:buBlip>
            </a:pPr>
            <a:r>
              <a:t>Blogging on tech @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www.kevinavignon.com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y should you listen to what I have to say today?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Why should you listen to what I have to say today?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asons why you have chosen to be here"/>
          <p:cNvSpPr txBox="1"/>
          <p:nvPr>
            <p:ph type="title"/>
          </p:nvPr>
        </p:nvSpPr>
        <p:spPr>
          <a:xfrm>
            <a:off x="669241" y="355600"/>
            <a:ext cx="23760990" cy="3429000"/>
          </a:xfrm>
          <a:prstGeom prst="rect">
            <a:avLst/>
          </a:prstGeom>
        </p:spPr>
        <p:txBody>
          <a:bodyPr/>
          <a:lstStyle/>
          <a:p>
            <a:pPr/>
            <a:r>
              <a:t>Reasons to be here today</a:t>
            </a:r>
          </a:p>
        </p:txBody>
      </p:sp>
      <p:sp>
        <p:nvSpPr>
          <p:cNvPr id="148" name="You’ve never heard of F# before and you’re intrigued…"/>
          <p:cNvSpPr txBox="1"/>
          <p:nvPr>
            <p:ph type="body" idx="1"/>
          </p:nvPr>
        </p:nvSpPr>
        <p:spPr>
          <a:xfrm>
            <a:off x="1473199" y="3898900"/>
            <a:ext cx="22153074" cy="9297828"/>
          </a:xfrm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50800" dist="37338" dir="5400000">
                    <a:srgbClr val="000000"/>
                  </a:outerShdw>
                </a:effectLst>
              </a:defRPr>
            </a:pPr>
            <a:r>
              <a:t>You’ve never heard of F# before and you’re intrigued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50800" dist="37338" dir="5400000">
                    <a:srgbClr val="000000"/>
                  </a:outerShdw>
                </a:effectLst>
              </a:defRPr>
            </a:pPr>
            <a:r>
              <a:t>Javascript gives you nightmares and you want to stop using it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50800" dist="37338" dir="5400000">
                    <a:srgbClr val="000000"/>
                  </a:outerShdw>
                </a:effectLst>
              </a:defRPr>
            </a:pPr>
            <a:r>
              <a:t>Full-stack development is hard and you’re looking for ways to make it easier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50800" dist="37338" dir="5400000">
                    <a:srgbClr val="000000"/>
                  </a:outerShdw>
                </a:effectLst>
              </a:defRPr>
            </a:pPr>
            <a:r>
              <a:t>You’d like to catch bugs earlier in your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omain modelling?"/>
          <p:cNvSpPr txBox="1"/>
          <p:nvPr>
            <p:ph type="body" sz="quarter" idx="1"/>
          </p:nvPr>
        </p:nvSpPr>
        <p:spPr>
          <a:xfrm>
            <a:off x="2387599" y="6062148"/>
            <a:ext cx="20311504" cy="845183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What is domain modelling?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it?</a:t>
            </a:r>
          </a:p>
        </p:txBody>
      </p:sp>
      <p:sp>
        <p:nvSpPr>
          <p:cNvPr id="153" name="Meaningful representation of concepts needed to be replicated by softw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Meaningful representation of concepts needed to be replicated by software</a:t>
            </a:r>
          </a:p>
          <a:p>
            <a:pPr>
              <a:buBlip>
                <a:blip r:embed="rId2"/>
              </a:buBlip>
            </a:pPr>
            <a:r>
              <a:t>Giving both experts and developers a shared mental model</a:t>
            </a:r>
          </a:p>
          <a:p>
            <a:pPr>
              <a:buBlip>
                <a:blip r:embed="rId2"/>
              </a:buBlip>
            </a:pPr>
            <a:r>
              <a:t>Making requirements explicit in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tting it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it up</a:t>
            </a:r>
          </a:p>
        </p:txBody>
      </p:sp>
      <p:sp>
        <p:nvSpPr>
          <p:cNvPr id="156" name="Focus on the inputs and outputs in the real-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4800"/>
              </a:spcBef>
              <a:buBlip>
                <a:blip r:embed="rId2"/>
              </a:buBlip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Focus on the inputs and outputs in the real-world</a:t>
            </a:r>
          </a:p>
          <a:p>
            <a:pPr marL="609600" indent="-609600" defTabSz="792479">
              <a:spcBef>
                <a:spcPts val="4800"/>
              </a:spcBef>
              <a:buBlip>
                <a:blip r:embed="rId2"/>
              </a:buBlip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Capture both requirements and potential min/max </a:t>
            </a:r>
          </a:p>
          <a:p>
            <a:pPr lvl="1" marL="1219200" indent="-609600" defTabSz="792479">
              <a:spcBef>
                <a:spcPts val="4800"/>
              </a:spcBef>
              <a:buBlip>
                <a:blip r:embed="rId2"/>
              </a:buBlip>
              <a:defRPr i="1"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</a:p>
          <a:p>
            <a:pPr marL="609600" indent="-609600" defTabSz="792479">
              <a:spcBef>
                <a:spcPts val="4800"/>
              </a:spcBef>
              <a:buBlip>
                <a:blip r:embed="rId2"/>
              </a:buBlip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Avoid thinking of low-level designs too early 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200" y="3898900"/>
            <a:ext cx="4960210" cy="3728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ounded Contexts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Divide &amp; Conquer - Bounded Context</a:t>
            </a:r>
          </a:p>
        </p:txBody>
      </p:sp>
      <p:sp>
        <p:nvSpPr>
          <p:cNvPr id="160" name="Smaller domains representing portions of the problem sp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Smaller domains representing portions of the problem space</a:t>
            </a:r>
          </a:p>
          <a:p>
            <a:pPr>
              <a:buBlip>
                <a:blip r:embed="rId3"/>
              </a:buBlip>
            </a:pPr>
            <a:r>
              <a:t>Clear boundaries to avoid coupling from problem space</a:t>
            </a:r>
          </a:p>
          <a:p>
            <a:pPr>
              <a:buBlip>
                <a:blip r:embed="rId3"/>
              </a:buBlip>
            </a:pPr>
            <a:r>
              <a:t>Contexts should be autonomous</a:t>
            </a:r>
          </a:p>
          <a:p>
            <a:pPr>
              <a:buBlip>
                <a:blip r:embed="rId3"/>
              </a:buBlip>
            </a:pPr>
            <a:r>
              <a:t>Must have a way to communicate with each other if needed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ata Transfer Object vs Domain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800"/>
            </a:lvl1pPr>
          </a:lstStyle>
          <a:p>
            <a:pPr/>
            <a:r>
              <a:t>Data Transfer Object vs Domain objects</a:t>
            </a:r>
          </a:p>
        </p:txBody>
      </p:sp>
      <p:sp>
        <p:nvSpPr>
          <p:cNvPr id="165" name="Domain objects: Objects defined inside the bounded contex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Domain objects: Objects defined inside the bounded context</a:t>
            </a:r>
          </a:p>
          <a:p>
            <a:pPr>
              <a:buBlip>
                <a:blip r:embed="rId2"/>
              </a:buBlip>
            </a:pPr>
            <a:r>
              <a:t>Data transfer object (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DTO</a:t>
            </a:r>
            <a:r>
              <a:t>): Only used for serialization and communication between bounded contexts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mmands, Domain Events &amp; Workflo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Commands, Domain Events &amp; Workflows</a:t>
            </a:r>
          </a:p>
        </p:txBody>
      </p:sp>
      <p:sp>
        <p:nvSpPr>
          <p:cNvPr id="168" name="Command (Input): Data object sent to the domain to request a ch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Command (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Input</a:t>
            </a:r>
            <a:r>
              <a:t>): Data object sent to the domain to request a change</a:t>
            </a:r>
          </a:p>
          <a:p>
            <a:pPr>
              <a:buBlip>
                <a:blip r:embed="rId2"/>
              </a:buBlip>
            </a:pPr>
            <a:r>
              <a:t>Event (</a:t>
            </a:r>
            <a:r>
              <a:rPr i="1">
                <a:latin typeface="+mj-lt"/>
                <a:ea typeface="+mj-ea"/>
                <a:cs typeface="+mj-cs"/>
                <a:sym typeface="Helvetica Neue"/>
              </a:rPr>
              <a:t>Output</a:t>
            </a:r>
            <a:r>
              <a:t>): Abstraction of the changes that occurred inside the domain</a:t>
            </a:r>
          </a:p>
          <a:p>
            <a:pPr>
              <a:buBlip>
                <a:blip r:embed="rId2"/>
              </a:buBlip>
            </a:pPr>
            <a:r>
              <a:t>Workflow</a:t>
            </a:r>
          </a:p>
          <a:p>
            <a:pPr lvl="1">
              <a:buBlip>
                <a:blip r:embed="rId2"/>
              </a:buBlip>
            </a:pPr>
            <a:r>
              <a:t>Process triggered by a command</a:t>
            </a:r>
          </a:p>
          <a:p>
            <a:pPr lvl="1">
              <a:buBlip>
                <a:blip r:embed="rId2"/>
              </a:buBlip>
            </a:pPr>
            <a:r>
              <a:t>Outputs a set of domain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“Type a quote here.”"/>
          <p:cNvSpPr txBox="1"/>
          <p:nvPr>
            <p:ph type="body" idx="13"/>
          </p:nvPr>
        </p:nvSpPr>
        <p:spPr>
          <a:xfrm>
            <a:off x="2387600" y="6059289"/>
            <a:ext cx="19621500" cy="23689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Now we know domain modeling. </a:t>
            </a:r>
          </a:p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What about functional programming?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“Type a quote here.”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Clients want the best product delivered quickly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unctional Programming in hind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FP vs OO approaches in hindsight</a:t>
            </a:r>
          </a:p>
        </p:txBody>
      </p:sp>
      <p:graphicFrame>
        <p:nvGraphicFramePr>
          <p:cNvPr id="173" name="Table"/>
          <p:cNvGraphicFramePr/>
          <p:nvPr/>
        </p:nvGraphicFramePr>
        <p:xfrm>
          <a:off x="1438851" y="2929973"/>
          <a:ext cx="19580105" cy="1055929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6522468"/>
                <a:gridCol w="6522468"/>
                <a:gridCol w="6522468"/>
              </a:tblGrid>
              <a:tr h="1709130">
                <a:tc>
                  <a:txBody>
                    <a:bodyPr/>
                    <a:lstStyle/>
                    <a:p>
                      <a:pPr indent="228600" algn="ctr">
                        <a:defRPr sz="40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OO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FP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</a:rPr>
                        <a:t>Handling state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Allowing mutation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No mutation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</a:rPr>
                        <a:t>Building blocks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Classes and objects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Functions</a:t>
                      </a:r>
                    </a:p>
                  </a:txBody>
                  <a:tcPr marL="0" marR="0" marT="0" marB="0" anchor="ctr" anchorCtr="0" horzOverflow="overflow"/>
                </a:tc>
              </a:tr>
              <a:tr h="2001871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</a:rPr>
                        <a:t>Reduced coupling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Interfaces, abstract classes &amp; dependency injection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Functions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</a:rPr>
                        <a:t>Code reuse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Inheritance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Function composition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</a:rPr>
                        <a:t>Program actions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Statements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Helvetica Neue Light"/>
                        </a:rPr>
                        <a:t>Expressions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ure vs impur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 </a:t>
            </a:r>
          </a:p>
        </p:txBody>
      </p:sp>
      <p:graphicFrame>
        <p:nvGraphicFramePr>
          <p:cNvPr id="176" name="Table"/>
          <p:cNvGraphicFramePr/>
          <p:nvPr/>
        </p:nvGraphicFramePr>
        <p:xfrm>
          <a:off x="1536193" y="3441015"/>
          <a:ext cx="20838794" cy="88510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{C7B018BB-80A7-4F77-B60F-C8B233D01FF8}</a:tableStyleId>
              </a:tblPr>
              <a:tblGrid>
                <a:gridCol w="10413047"/>
                <a:gridCol w="10413047"/>
              </a:tblGrid>
              <a:tr h="1709130"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Pure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</a:rPr>
                        <a:t>Impure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Side-effect free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5"/>
                          </a:solidFill>
                          <a:latin typeface="+mj-lt"/>
                          <a:ea typeface="+mj-ea"/>
                          <a:cs typeface="+mj-cs"/>
                        </a:rPr>
                        <a:t>Depends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Same input = same output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5"/>
                          </a:solidFill>
                          <a:latin typeface="+mj-lt"/>
                          <a:ea typeface="+mj-ea"/>
                          <a:cs typeface="+mj-cs"/>
                        </a:rPr>
                        <a:t>Depends</a:t>
                      </a:r>
                    </a:p>
                  </a:txBody>
                  <a:tcPr marL="0" marR="0" marT="0" marB="0" anchor="ctr" anchorCtr="0" horzOverflow="overflow"/>
                </a:tc>
              </a:tr>
              <a:tr h="2001871"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Easy to compose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5"/>
                          </a:solidFill>
                          <a:latin typeface="+mj-lt"/>
                          <a:ea typeface="+mj-ea"/>
                          <a:cs typeface="+mj-cs"/>
                        </a:rPr>
                        <a:t>Depends</a:t>
                      </a:r>
                    </a:p>
                  </a:txBody>
                  <a:tcPr marL="0" marR="0" marT="0" marB="0" anchor="ctr" anchorCtr="0" horzOverflow="overflow"/>
                </a:tc>
              </a:tr>
              <a:tr h="1709130"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Easy to test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indent="228600" algn="ctr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chemeClr val="accent5"/>
                          </a:solidFill>
                          <a:latin typeface="+mj-lt"/>
                          <a:ea typeface="+mj-ea"/>
                          <a:cs typeface="+mj-cs"/>
                        </a:rPr>
                        <a:t>Hard to test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# Programmers of today use some functional concepts"/>
          <p:cNvSpPr txBox="1"/>
          <p:nvPr>
            <p:ph type="body" sz="quarter" idx="1"/>
          </p:nvPr>
        </p:nvSpPr>
        <p:spPr>
          <a:xfrm>
            <a:off x="2381250" y="997540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C# Programmers of today use some functional concepts</a:t>
            </a:r>
          </a:p>
        </p:txBody>
      </p:sp>
      <p:pic>
        <p:nvPicPr>
          <p:cNvPr id="179" name="1qn9as.jpg" descr="1qn9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4762" y="2802835"/>
            <a:ext cx="17614476" cy="9910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ome functional concepts in C#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functional concepts in C#</a:t>
            </a:r>
          </a:p>
        </p:txBody>
      </p:sp>
      <p:sp>
        <p:nvSpPr>
          <p:cNvPr id="182" name="Delega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Strings</a:t>
            </a:r>
          </a:p>
          <a:p>
            <a:pPr lvl="1">
              <a:buBlip>
                <a:blip r:embed="rId2"/>
              </a:buBlip>
            </a:pPr>
            <a:r>
              <a:t>Once set, their values don’t change</a:t>
            </a:r>
          </a:p>
          <a:p>
            <a:pPr>
              <a:buBlip>
                <a:blip r:embed="rId2"/>
              </a:buBlip>
            </a:pPr>
            <a:r>
              <a:t>Getter-only auto-properties</a:t>
            </a:r>
          </a:p>
          <a:p>
            <a:pPr>
              <a:buBlip>
                <a:blip r:embed="rId2"/>
              </a:buBlip>
            </a:pPr>
            <a:r>
              <a:t>LINQ</a:t>
            </a:r>
          </a:p>
          <a:p>
            <a:pPr>
              <a:buBlip>
                <a:blip r:embed="rId2"/>
              </a:buBlip>
            </a:pPr>
            <a:r>
              <a:t>Tuples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853" y="15547"/>
            <a:ext cx="23092647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mmutability by def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Immutability by default</a:t>
            </a:r>
          </a:p>
        </p:txBody>
      </p:sp>
      <p:sp>
        <p:nvSpPr>
          <p:cNvPr id="187" name="Nothing changes after the data has been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Nothing changes after the data has been set</a:t>
            </a:r>
          </a:p>
          <a:p>
            <a:pPr>
              <a:buBlip>
                <a:blip r:embed="rId2"/>
              </a:buBlip>
            </a:pPr>
            <a:r>
              <a:t>You have 100% control on data updates</a:t>
            </a:r>
          </a:p>
          <a:p>
            <a:pPr>
              <a:buBlip>
                <a:blip r:embed="rId2"/>
              </a:buBlip>
            </a:pPr>
            <a:r>
              <a:t>No more obscure unwanted mutation at runtime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f C# already supports functional programming,…"/>
          <p:cNvSpPr txBox="1"/>
          <p:nvPr>
            <p:ph type="body" sz="quarter" idx="1"/>
          </p:nvPr>
        </p:nvSpPr>
        <p:spPr>
          <a:xfrm>
            <a:off x="2387600" y="5681148"/>
            <a:ext cx="19621500" cy="1607183"/>
          </a:xfrm>
          <a:prstGeom prst="rect">
            <a:avLst/>
          </a:prstGeom>
        </p:spPr>
        <p:txBody>
          <a:bodyPr anchor="ctr"/>
          <a:lstStyle/>
          <a:p>
            <a: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If C# already supports functional programming,</a:t>
            </a:r>
          </a:p>
          <a:p>
            <a: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why bother learning a new language for .NET?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1. Picking the right tools for the job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1. Picking the right tools for the job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aw of the instru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Law of the instrument</a:t>
            </a:r>
          </a:p>
        </p:txBody>
      </p:sp>
      <p:sp>
        <p:nvSpPr>
          <p:cNvPr id="194" name="C# is really good for OO software pro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C# is really good for OO software projects</a:t>
            </a:r>
          </a:p>
          <a:p>
            <a:pPr>
              <a:buBlip>
                <a:blip r:embed="rId2"/>
              </a:buBlip>
            </a:pPr>
            <a:r>
              <a:t>C# wasn’t created with functional programming in mind</a:t>
            </a:r>
          </a:p>
          <a:p>
            <a:pPr lvl="1">
              <a:buBlip>
                <a:blip r:embed="rId2"/>
              </a:buBlip>
            </a:pPr>
            <a:r>
              <a:t>Functions are second-citizen </a:t>
            </a:r>
          </a:p>
          <a:p>
            <a:pPr lvl="1">
              <a:buBlip>
                <a:blip r:embed="rId2"/>
              </a:buBlip>
            </a:pPr>
            <a:r>
              <a:t>Mutation is by default</a:t>
            </a:r>
          </a:p>
          <a:p>
            <a:pPr lvl="1">
              <a:buBlip>
                <a:blip r:embed="rId2"/>
              </a:buBlip>
            </a:pPr>
            <a:r>
              <a:t>Syntax is pretty verbose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Body"/>
          <p:cNvSpPr txBox="1"/>
          <p:nvPr>
            <p:ph type="body" sz="half" idx="1"/>
          </p:nvPr>
        </p:nvSpPr>
        <p:spPr>
          <a:xfrm>
            <a:off x="886623" y="4918231"/>
            <a:ext cx="22610754" cy="4268903"/>
          </a:xfrm>
          <a:prstGeom prst="rect">
            <a:avLst/>
          </a:prstGeom>
        </p:spPr>
        <p:txBody>
          <a:bodyPr/>
          <a:lstStyle/>
          <a:p>
            <a:pPr defTabSz="330200">
              <a:defRPr sz="1280">
                <a:solidFill>
                  <a:schemeClr val="accent4"/>
                </a:solidFill>
                <a:effectLst>
                  <a:outerShdw sx="100000" sy="100000" kx="0" ky="0" algn="b" rotWithShape="0" blurRad="15240" dist="14514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197" name="I suppose it is tempting, if the only tool you have is a hammer, to treat everything as if it were a nail…"/>
          <p:cNvSpPr txBox="1"/>
          <p:nvPr/>
        </p:nvSpPr>
        <p:spPr>
          <a:xfrm>
            <a:off x="886623" y="4918231"/>
            <a:ext cx="22420316" cy="4165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i="1" sz="5700">
                <a:solidFill>
                  <a:schemeClr val="accent3">
                    <a:lumOff val="12500"/>
                  </a:schemeClr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  <a:r>
              <a:t>I suppose it is tempting, if the only tool you have is a hammer, to treat everything as if it were a nail</a:t>
            </a:r>
          </a:p>
          <a:p>
            <a:pPr>
              <a:defRPr i="1" sz="5700">
                <a:solidFill>
                  <a:schemeClr val="accent3">
                    <a:lumOff val="12500"/>
                  </a:schemeClr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  <a:r>
              <a:t>- Abraham Maslow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3hfdhk.jpg" descr="3hfdh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5872" y="8275"/>
            <a:ext cx="19296375" cy="1369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2. Making most of your time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2. Testimonials from companies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amesys Testimon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Gamesys Testimonial</a:t>
            </a:r>
          </a:p>
        </p:txBody>
      </p:sp>
      <p:sp>
        <p:nvSpPr>
          <p:cNvPr id="202" name="They’ve observed an increase in productivity…"/>
          <p:cNvSpPr txBox="1"/>
          <p:nvPr>
            <p:ph type="body" sz="half" idx="1"/>
          </p:nvPr>
        </p:nvSpPr>
        <p:spPr>
          <a:xfrm>
            <a:off x="1316750" y="4532569"/>
            <a:ext cx="22043380" cy="5580282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1000"/>
              </a:spcBef>
              <a:buBlip>
                <a:blip r:embed="rId2"/>
              </a:buBlip>
              <a:defRPr>
                <a:effectLst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They’ve observed an increase in productivity</a:t>
            </a:r>
          </a:p>
          <a:p>
            <a:pPr defTabSz="457200">
              <a:spcBef>
                <a:spcPts val="1000"/>
              </a:spcBef>
              <a:buBlip>
                <a:blip r:embed="rId2"/>
              </a:buBlip>
              <a:defRPr>
                <a:effectLst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Allowed one developer to replace an entire Java team</a:t>
            </a:r>
          </a:p>
          <a:p>
            <a:pPr defTabSz="457200">
              <a:spcBef>
                <a:spcPts val="1000"/>
              </a:spcBef>
              <a:buBlip>
                <a:blip r:embed="rId2"/>
              </a:buBlip>
              <a:defRPr>
                <a:effectLst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Rules engine for social slot games served 700,000 unique players and 150,000,000 requests per day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ayad Rock Testimon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Bayad Rock Testimonial</a:t>
            </a:r>
          </a:p>
        </p:txBody>
      </p:sp>
      <p:sp>
        <p:nvSpPr>
          <p:cNvPr id="205" name="“F# succinctness allowed to rapidly iterate on new ideas”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“F# succinctness allowed to rapidly iterate on new ideas”</a:t>
            </a:r>
          </a:p>
          <a:p>
            <a:pPr>
              <a:buBlip>
                <a:blip r:embed="rId2"/>
              </a:buBlip>
            </a:pPr>
            <a:r>
              <a:t>“The type system acted as a safety net”</a:t>
            </a:r>
          </a:p>
          <a:p>
            <a:pPr>
              <a:buBlip>
                <a:blip r:embed="rId2"/>
              </a:buBlip>
            </a:pPr>
            <a:r>
              <a:t>“F# has given us a great advantage over slower competitors”</a:t>
            </a:r>
          </a:p>
          <a:p>
            <a:pPr>
              <a:buBlip>
                <a:blip r:embed="rId2"/>
              </a:buBlip>
            </a:pPr>
            <a:r>
              <a:t>“3 years in and our products are getting significantly better without sacrificing stability”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3. Embrace by big players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3. Embraced by big players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638" y="5791196"/>
            <a:ext cx="9524594" cy="6331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702" y="-12676"/>
            <a:ext cx="10334077" cy="581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5035" y="-16389"/>
            <a:ext cx="14814034" cy="8139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4341" y="8054209"/>
            <a:ext cx="10621059" cy="4078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901205" y="7730314"/>
            <a:ext cx="4386065" cy="438606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st of companies using F# - https://github.com/Kavignon/fsharp-companies"/>
          <p:cNvSpPr txBox="1"/>
          <p:nvPr/>
        </p:nvSpPr>
        <p:spPr>
          <a:xfrm>
            <a:off x="363614" y="12586922"/>
            <a:ext cx="18503291" cy="758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77850">
              <a:spcBef>
                <a:spcPts val="3500"/>
              </a:spcBef>
              <a:defRPr sz="4400">
                <a:solidFill>
                  <a:srgbClr val="FFFFFF"/>
                </a:solidFill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List of companies using F# -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https://github.com/Kavignon/fsharp-companies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5. Predictable behaviour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4. Predictable behaviour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nticipated inner work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Anticipated inner workings</a:t>
            </a:r>
          </a:p>
        </p:txBody>
      </p:sp>
      <p:sp>
        <p:nvSpPr>
          <p:cNvPr id="21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Values must be initialized with valid states</a:t>
            </a:r>
          </a:p>
          <a:p>
            <a:pPr>
              <a:buBlip>
                <a:blip r:embed="rId2"/>
              </a:buBlip>
            </a:pPr>
            <a:r>
              <a:t>Comparing values of different types is a compile-time error</a:t>
            </a:r>
          </a:p>
          <a:p>
            <a:pPr>
              <a:buBlip>
                <a:blip r:embed="rId2"/>
              </a:buBlip>
            </a:pPr>
            <a:r>
              <a:t>Values are immutable by default</a:t>
            </a:r>
          </a:p>
          <a:p>
            <a:pPr>
              <a:buBlip>
                <a:blip r:embed="rId2"/>
              </a:buBlip>
            </a:pPr>
            <a:r>
              <a:t>Records with the same data are equal by default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ase Study: Building an e-commerce web application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Case Study: Building an e-commerce web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“Type a quote here.”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Representing store products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ap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Laptop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6649" y="3372990"/>
            <a:ext cx="9450703" cy="9450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738" y="20446"/>
            <a:ext cx="16946524" cy="13675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iscriminated Un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Discriminated Union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943" y="3303014"/>
            <a:ext cx="21341220" cy="9833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Record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408" y="3143526"/>
            <a:ext cx="20603751" cy="9692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ptional values instead of nu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Optional values instead of nulls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894" y="3225210"/>
            <a:ext cx="20007728" cy="948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ype 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 inference</a:t>
            </a:r>
          </a:p>
        </p:txBody>
      </p:sp>
      <p:sp>
        <p:nvSpPr>
          <p:cNvPr id="238" name="Automatic detection of your data type…"/>
          <p:cNvSpPr txBox="1"/>
          <p:nvPr>
            <p:ph type="body" sz="half" idx="1"/>
          </p:nvPr>
        </p:nvSpPr>
        <p:spPr>
          <a:xfrm>
            <a:off x="1254182" y="3684254"/>
            <a:ext cx="21437601" cy="389772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Automatic detection of your data type </a:t>
            </a:r>
          </a:p>
          <a:p>
            <a:pPr>
              <a:buBlip>
                <a:blip r:embed="rId2"/>
              </a:buBlip>
            </a:pPr>
            <a:r>
              <a:t>Makes the code more concise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141" y="7737494"/>
            <a:ext cx="19885032" cy="1627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presenting Store Produ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Representing Store Products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488" y="3126357"/>
            <a:ext cx="6812268" cy="6812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03394" y="3126357"/>
            <a:ext cx="5447084" cy="681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082" y="4776321"/>
            <a:ext cx="23921836" cy="2443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ype Provider (XM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 Provider (XML)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248" y="3885496"/>
            <a:ext cx="22868929" cy="741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attern matc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matching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450" y="5105814"/>
            <a:ext cx="24606900" cy="4007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ipe operators (forwar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operators (forward)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9" y="5060493"/>
            <a:ext cx="24363522" cy="2330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Insert here short break for the audience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15 minutes break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1961" y="-13841"/>
            <a:ext cx="1814732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Business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Business Requirements</a:t>
            </a:r>
          </a:p>
        </p:txBody>
      </p:sp>
      <p:sp>
        <p:nvSpPr>
          <p:cNvPr id="259" name="The end-users can see the products from the catalogue.…"/>
          <p:cNvSpPr txBox="1"/>
          <p:nvPr>
            <p:ph type="body" idx="1"/>
          </p:nvPr>
        </p:nvSpPr>
        <p:spPr>
          <a:xfrm>
            <a:off x="1473199" y="3898900"/>
            <a:ext cx="22273372" cy="8908875"/>
          </a:xfrm>
          <a:prstGeom prst="rect">
            <a:avLst/>
          </a:prstGeom>
        </p:spPr>
        <p:txBody>
          <a:bodyPr/>
          <a:lstStyle/>
          <a:p>
            <a:pPr marL="520700" indent="-520700" defTabSz="676909">
              <a:spcBef>
                <a:spcPts val="4100"/>
              </a:spcBef>
              <a:buBlip>
                <a:blip r:embed="rId2"/>
              </a:buBlip>
              <a:defRPr b="1" sz="41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  <a:r>
              <a:t>Authenticated users 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can </a:t>
            </a:r>
            <a:r>
              <a:t>add products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to their </a:t>
            </a:r>
            <a:r>
              <a:t>shopping cart.</a:t>
            </a:r>
          </a:p>
          <a:p>
            <a:pPr marL="520700" indent="-520700" defTabSz="676909">
              <a:spcBef>
                <a:spcPts val="4100"/>
              </a:spcBef>
              <a:buBlip>
                <a:blip r:embed="rId2"/>
              </a:buBlip>
              <a:defRPr b="1" sz="41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  <a:r>
              <a:t>Authenticated users 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can </a:t>
            </a:r>
            <a:r>
              <a:t>remove products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from their </a:t>
            </a:r>
            <a:r>
              <a:t>shopping cart.</a:t>
            </a:r>
          </a:p>
          <a:p>
            <a:pPr marL="520700" indent="-520700" defTabSz="676909">
              <a:spcBef>
                <a:spcPts val="4100"/>
              </a:spcBef>
              <a:buBlip>
                <a:blip r:embed="rId2"/>
              </a:buBlip>
              <a:defRPr b="1" sz="41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pPr>
            <a:r>
              <a:t>Authenticated users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can </a:t>
            </a:r>
            <a:r>
              <a:t>consult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their previous </a:t>
            </a:r>
            <a:r>
              <a:t>orders.</a:t>
            </a:r>
          </a:p>
          <a:p>
            <a:pPr marL="520700" indent="-520700" defTabSz="676909">
              <a:spcBef>
                <a:spcPts val="4100"/>
              </a:spcBef>
              <a:buBlip>
                <a:blip r:embed="rId2"/>
              </a:buBlip>
              <a:defRPr sz="41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An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authenticated user</a:t>
            </a:r>
            <a:r>
              <a:t> can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update</a:t>
            </a:r>
            <a:r>
              <a:t> their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payment method</a:t>
            </a:r>
            <a:r>
              <a:t> from his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account.</a:t>
            </a:r>
          </a:p>
          <a:p>
            <a:pPr marL="520700" indent="-520700" defTabSz="676909">
              <a:spcBef>
                <a:spcPts val="4100"/>
              </a:spcBef>
              <a:buBlip>
                <a:blip r:embed="rId2"/>
              </a:buBlip>
              <a:defRPr sz="41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A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successful order</a:t>
            </a:r>
            <a:r>
              <a:t> will be confirmed will an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automatic email</a:t>
            </a:r>
            <a:r>
              <a:t> with the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order summary.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Designing with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700"/>
            </a:lvl1pPr>
          </a:lstStyle>
          <a:p>
            <a:pPr/>
            <a:r>
              <a:t>Designing with types</a:t>
            </a:r>
          </a:p>
        </p:txBody>
      </p:sp>
      <p:sp>
        <p:nvSpPr>
          <p:cNvPr id="262" name="Represent your domain entities and actions wi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Represent your domain entities and actions with </a:t>
            </a:r>
          </a:p>
          <a:p>
            <a:pPr lvl="1">
              <a:buBlip>
                <a:blip r:embed="rId2"/>
              </a:buBlip>
            </a:pPr>
            <a:r>
              <a:t>Discriminated unions</a:t>
            </a:r>
          </a:p>
          <a:p>
            <a:pPr lvl="1">
              <a:buBlip>
                <a:blip r:embed="rId2"/>
              </a:buBlip>
            </a:pPr>
            <a:r>
              <a:t>Records</a:t>
            </a:r>
          </a:p>
          <a:p>
            <a:pPr lvl="1">
              <a:buBlip>
                <a:blip r:embed="rId2"/>
              </a:buBlip>
            </a:pPr>
            <a:r>
              <a:t>Function signatures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asons behind type driven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Reasons behind type driven development</a:t>
            </a:r>
          </a:p>
        </p:txBody>
      </p:sp>
      <p:sp>
        <p:nvSpPr>
          <p:cNvPr id="265" name="Business logic can be complica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Business logic can be complicated</a:t>
            </a:r>
          </a:p>
          <a:p>
            <a:pPr>
              <a:buBlip>
                <a:blip r:embed="rId2"/>
              </a:buBlip>
            </a:pPr>
            <a:r>
              <a:t>Logic abstracted through types is self-documenting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2" y="579237"/>
            <a:ext cx="24458984" cy="125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273" y="6052838"/>
            <a:ext cx="24472546" cy="90193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xample:…"/>
          <p:cNvSpPr txBox="1"/>
          <p:nvPr>
            <p:ph type="body" sz="quarter" idx="1"/>
          </p:nvPr>
        </p:nvSpPr>
        <p:spPr>
          <a:xfrm>
            <a:off x="86086" y="2536121"/>
            <a:ext cx="21437601" cy="3042088"/>
          </a:xfrm>
          <a:prstGeom prst="rect">
            <a:avLst/>
          </a:prstGeom>
        </p:spPr>
        <p:txBody>
          <a:bodyPr/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</a:lstStyle>
          <a:p>
            <a:pPr/>
            <a:r>
              <a:t>Example:</a:t>
            </a:r>
          </a:p>
          <a:p>
            <a:pPr lvl="1"/>
            <a:r>
              <a:t>I want to add two copies of a book to the cart</a:t>
            </a:r>
          </a:p>
        </p:txBody>
      </p:sp>
      <p:sp>
        <p:nvSpPr>
          <p:cNvPr id="270" name="Example:…"/>
          <p:cNvSpPr txBox="1"/>
          <p:nvPr/>
        </p:nvSpPr>
        <p:spPr>
          <a:xfrm>
            <a:off x="86086" y="7442104"/>
            <a:ext cx="21437601" cy="562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Example:</a:t>
            </a:r>
          </a:p>
          <a:p>
            <a:pPr lvl="1" marL="8890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Sending an acknowledgement to a customer’s email</a:t>
            </a:r>
          </a:p>
          <a:p>
            <a:pPr lvl="1" marL="8890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Format email based on culture </a:t>
            </a:r>
          </a:p>
          <a:p>
            <a:pPr lvl="2" marL="13335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Spanish (Spain)</a:t>
            </a:r>
          </a:p>
          <a:p>
            <a:pPr lvl="2" marL="13335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English (Canada)</a:t>
            </a:r>
          </a:p>
          <a:p>
            <a:pPr lvl="1" marL="889000" indent="-444500" algn="l" defTabSz="577850">
              <a:spcBef>
                <a:spcPts val="3500"/>
              </a:spcBef>
              <a:buSzPct val="30000"/>
              <a:buBlip>
                <a:blip r:embed="rId4"/>
              </a:buBlip>
              <a:defRPr sz="3500">
                <a:solidFill>
                  <a:srgbClr val="FFFFFF"/>
                </a:solidFill>
                <a:effectLst>
                  <a:outerShdw sx="100000" sy="100000" kx="0" ky="0" algn="b" rotWithShape="0" blurRad="35560" dist="26669" dir="5400000">
                    <a:srgbClr val="000000"/>
                  </a:outerShdw>
                </a:effectLst>
              </a:defRPr>
            </a:pPr>
            <a:r>
              <a:t>Only when the order has been validated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“Type a quote here.”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Emulating browsing of store products with F#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What is"/>
          <p:cNvSpPr txBox="1"/>
          <p:nvPr>
            <p:ph type="title"/>
          </p:nvPr>
        </p:nvSpPr>
        <p:spPr>
          <a:xfrm>
            <a:off x="1473200" y="355600"/>
            <a:ext cx="4702024" cy="3429000"/>
          </a:xfrm>
          <a:prstGeom prst="rect">
            <a:avLst/>
          </a:prstGeom>
        </p:spPr>
        <p:txBody>
          <a:bodyPr/>
          <a:lstStyle/>
          <a:p>
            <a:pPr/>
            <a:r>
              <a:t>What is </a:t>
            </a:r>
          </a:p>
        </p:txBody>
      </p:sp>
      <p:sp>
        <p:nvSpPr>
          <p:cNvPr id="275" name="F# application development stack for web development…"/>
          <p:cNvSpPr txBox="1"/>
          <p:nvPr>
            <p:ph type="body" idx="1"/>
          </p:nvPr>
        </p:nvSpPr>
        <p:spPr>
          <a:xfrm>
            <a:off x="1667882" y="3850229"/>
            <a:ext cx="21437601" cy="80391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F# application development stack for web development</a:t>
            </a:r>
          </a:p>
          <a:p>
            <a:pPr>
              <a:buBlip>
                <a:blip r:embed="rId2"/>
              </a:buBlip>
            </a:pPr>
            <a:r>
              <a:t>Made of 4 components</a:t>
            </a:r>
          </a:p>
          <a:p>
            <a:pPr lvl="1" marL="1176421" indent="-668421">
              <a:buSzPct val="100000"/>
              <a:buAutoNum type="arabicPeriod" startAt="1"/>
            </a:pPr>
            <a:r>
              <a:t>A .NET Core web server [S]</a:t>
            </a:r>
          </a:p>
          <a:p>
            <a:pPr lvl="1" marL="1176421" indent="-668421">
              <a:buSzPct val="100000"/>
              <a:buAutoNum type="arabicPeriod" startAt="1"/>
            </a:pPr>
            <a:r>
              <a:t>A hosting platform (i.e. Azure) [A]</a:t>
            </a:r>
          </a:p>
          <a:p>
            <a:pPr lvl="1" marL="1176421" indent="-668421">
              <a:buSzPct val="100000"/>
              <a:buAutoNum type="arabicPeriod" startAt="1"/>
            </a:pPr>
            <a:r>
              <a:t>A mechanism to run F# client code inside the browser [F]</a:t>
            </a:r>
          </a:p>
          <a:p>
            <a:pPr lvl="1" marL="1176421" indent="-668421">
              <a:buSzPct val="100000"/>
              <a:buAutoNum type="arabicPeriod" startAt="1"/>
            </a:pPr>
            <a:r>
              <a:t>An F# model to develop client-side UIs [E]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5721" y="-328375"/>
            <a:ext cx="4366292" cy="436629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?"/>
          <p:cNvSpPr txBox="1"/>
          <p:nvPr/>
        </p:nvSpPr>
        <p:spPr>
          <a:xfrm>
            <a:off x="10035671" y="355600"/>
            <a:ext cx="4702024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Why is it interesting for a .NET dev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it interesting for a .NET dev?</a:t>
            </a:r>
          </a:p>
        </p:txBody>
      </p:sp>
      <p:sp>
        <p:nvSpPr>
          <p:cNvPr id="280" name="Type safe programming from back-end to front-end with F#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Type safe programming from back-end to front-end with F#</a:t>
            </a:r>
          </a:p>
          <a:p>
            <a:pPr>
              <a:buBlip>
                <a:blip r:embed="rId2"/>
              </a:buBlip>
            </a:pPr>
            <a:r>
              <a:t>Allows code sharing with back-end and front-end</a:t>
            </a:r>
          </a:p>
          <a:p>
            <a:pPr>
              <a:buBlip>
                <a:blip r:embed="rId2"/>
              </a:buBlip>
            </a:pPr>
            <a:r>
              <a:t>No need to be an expert of CSS or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Many frameworks for front-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frameworks for front-end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520" y="3206650"/>
            <a:ext cx="5552449" cy="292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2207" y="3206650"/>
            <a:ext cx="6962049" cy="292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8790" y="6120999"/>
            <a:ext cx="12464589" cy="425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4898" y="9704542"/>
            <a:ext cx="6536667" cy="3501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806777" y="3218204"/>
            <a:ext cx="7813288" cy="3030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38301" y="6120999"/>
            <a:ext cx="8504486" cy="4252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 few words on"/>
          <p:cNvSpPr txBox="1"/>
          <p:nvPr>
            <p:ph type="title"/>
          </p:nvPr>
        </p:nvSpPr>
        <p:spPr>
          <a:xfrm>
            <a:off x="1473200" y="355600"/>
            <a:ext cx="8871254" cy="3429000"/>
          </a:xfrm>
          <a:prstGeom prst="rect">
            <a:avLst/>
          </a:prstGeom>
        </p:spPr>
        <p:txBody>
          <a:bodyPr/>
          <a:lstStyle/>
          <a:p>
            <a:pPr/>
            <a:r>
              <a:t>A few words on</a:t>
            </a:r>
          </a:p>
        </p:txBody>
      </p:sp>
      <p:sp>
        <p:nvSpPr>
          <p:cNvPr id="291" name="Preferred to be referred as a library, not a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Preferred to be referred as a library, not a framework</a:t>
            </a:r>
          </a:p>
          <a:p>
            <a:pPr>
              <a:buBlip>
                <a:blip r:embed="rId2"/>
              </a:buBlip>
            </a:pPr>
            <a:r>
              <a:t>Creating reusable UI components (i.e. forms, dropdowns, etc)</a:t>
            </a:r>
          </a:p>
          <a:p>
            <a:pPr>
              <a:buBlip>
                <a:blip r:embed="rId2"/>
              </a:buBlip>
            </a:pPr>
            <a:r>
              <a:t>Embraces FP</a:t>
            </a:r>
          </a:p>
          <a:p>
            <a:pPr lvl="1">
              <a:buBlip>
                <a:blip r:embed="rId2"/>
              </a:buBlip>
            </a:pPr>
            <a:r>
              <a:t>Declarative programming model</a:t>
            </a:r>
          </a:p>
          <a:p>
            <a:pPr lvl="1">
              <a:buBlip>
                <a:blip r:embed="rId2"/>
              </a:buBlip>
            </a:pPr>
            <a:r>
              <a:t>Immutability is preferred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1532" y="1010769"/>
            <a:ext cx="6210425" cy="2118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Do I have to use React with SAF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I have to use React with SAFE?</a:t>
            </a:r>
          </a:p>
        </p:txBody>
      </p:sp>
      <p:sp>
        <p:nvSpPr>
          <p:cNvPr id="295" name="Short answer, 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Short answer, no </a:t>
            </a:r>
          </a:p>
          <a:p>
            <a:pPr>
              <a:buBlip>
                <a:blip r:embed="rId2"/>
              </a:buBlip>
            </a:pPr>
            <a:r>
              <a:t>React is used because of its FP-nature</a:t>
            </a:r>
          </a:p>
          <a:p>
            <a:pPr>
              <a:buBlip>
                <a:blip r:embed="rId2"/>
              </a:buBlip>
            </a:pPr>
            <a:r>
              <a:t>You can create your own bindings to JS library/framework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-1"/>
            <a:ext cx="13716000" cy="13716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o what’s Satur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what’s Saturn?</a:t>
            </a:r>
          </a:p>
        </p:txBody>
      </p:sp>
      <p:sp>
        <p:nvSpPr>
          <p:cNvPr id="298" name="Web development library for F#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Web development library for F#</a:t>
            </a:r>
          </a:p>
          <a:p>
            <a:pPr lvl="1">
              <a:buBlip>
                <a:blip r:embed="rId2"/>
              </a:buBlip>
            </a:pPr>
            <a:r>
              <a:t>Used for both web server APIs and MVC apps</a:t>
            </a:r>
          </a:p>
          <a:p>
            <a:pPr>
              <a:buBlip>
                <a:blip r:embed="rId2"/>
              </a:buBlip>
            </a:pPr>
            <a:r>
              <a:t>Sits on top of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ASP.NET</a:t>
            </a:r>
            <a:r>
              <a:t> Core</a:t>
            </a:r>
          </a:p>
          <a:p>
            <a:pPr>
              <a:buBlip>
                <a:blip r:embed="rId2"/>
              </a:buBlip>
            </a:pPr>
            <a:r>
              <a:t>Hosts your client assets (HTML/CSS &amp; Js) generated by Fable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F is for F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 is for Fable</a:t>
            </a:r>
          </a:p>
        </p:txBody>
      </p:sp>
      <p:sp>
        <p:nvSpPr>
          <p:cNvPr id="301" name="F# to Javascript compiler…"/>
          <p:cNvSpPr txBox="1"/>
          <p:nvPr>
            <p:ph type="body" idx="1"/>
          </p:nvPr>
        </p:nvSpPr>
        <p:spPr>
          <a:xfrm>
            <a:off x="1473200" y="3898900"/>
            <a:ext cx="23122157" cy="962650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F# to Javascript compiler </a:t>
            </a:r>
          </a:p>
          <a:p>
            <a:pPr>
              <a:buBlip>
                <a:blip r:embed="rId2"/>
              </a:buBlip>
            </a:pPr>
            <a:r>
              <a:t>Produces readable Javascript for browsers</a:t>
            </a:r>
          </a:p>
          <a:p>
            <a:pPr>
              <a:buBlip>
                <a:blip r:embed="rId2"/>
              </a:buBlip>
            </a:pPr>
            <a:r>
              <a:t>Integrates with JS</a:t>
            </a:r>
          </a:p>
          <a:p>
            <a:pPr lvl="1">
              <a:buBlip>
                <a:blip r:embed="rId2"/>
              </a:buBlip>
            </a:pPr>
            <a:r>
              <a:t>Can use JS libs from F# and vice-versa</a:t>
            </a:r>
          </a:p>
          <a:p>
            <a:pPr>
              <a:buBlip>
                <a:blip r:embed="rId2"/>
              </a:buBlip>
            </a:pPr>
            <a:r>
              <a:t>Powered by Babel</a:t>
            </a:r>
          </a:p>
          <a:p>
            <a:pPr lvl="1">
              <a:buBlip>
                <a:blip r:embed="rId2"/>
              </a:buBlip>
            </a:pPr>
            <a:r>
              <a:t>Toolchain to convert ES5 in backwards compatible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 as Elmi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 as Elmish</a:t>
            </a:r>
          </a:p>
        </p:txBody>
      </p:sp>
      <p:sp>
        <p:nvSpPr>
          <p:cNvPr id="304" name="Set of abstractions for writing user interfaces in F#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Set of abstractions for writing user interfaces in F#</a:t>
            </a:r>
          </a:p>
          <a:p>
            <a:pPr>
              <a:buBlip>
                <a:blip r:embed="rId2"/>
              </a:buBlip>
            </a:pPr>
            <a:r>
              <a:t>Embraces the Model-View-Update pattern made popular by Elm (FP lang)</a:t>
            </a:r>
          </a:p>
          <a:p>
            <a:pPr lvl="1">
              <a:buBlip>
                <a:blip r:embed="rId2"/>
              </a:buBlip>
            </a:pPr>
            <a:r>
              <a:t>Provides an solid UI-independent 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Overview of Elmish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Elmish concepts</a:t>
            </a:r>
          </a:p>
        </p:txBody>
      </p:sp>
      <p:sp>
        <p:nvSpPr>
          <p:cNvPr id="307" name="Model - Snapshot of the application’s state (immutable)…"/>
          <p:cNvSpPr txBox="1"/>
          <p:nvPr>
            <p:ph type="body" idx="1"/>
          </p:nvPr>
        </p:nvSpPr>
        <p:spPr>
          <a:xfrm>
            <a:off x="1473200" y="3898900"/>
            <a:ext cx="22784790" cy="973211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Model - Snapshot of the application’s state (immutable)</a:t>
            </a:r>
          </a:p>
          <a:p>
            <a:pPr>
              <a:buBlip>
                <a:blip r:embed="rId2"/>
              </a:buBlip>
            </a:pPr>
            <a:r>
              <a:t>Message - Event representing a change in the app (i.e initial loading)</a:t>
            </a:r>
          </a:p>
          <a:p>
            <a:pPr>
              <a:buBlip>
                <a:blip r:embed="rId2"/>
              </a:buBlip>
            </a:pPr>
            <a:r>
              <a:t>Command - Carrier of instructions </a:t>
            </a:r>
          </a:p>
          <a:p>
            <a:pPr lvl="1">
              <a:buBlip>
                <a:blip r:embed="rId2"/>
              </a:buBlip>
            </a:pPr>
            <a:r>
              <a:t>May results to more than 1 message</a:t>
            </a:r>
          </a:p>
          <a:p>
            <a:pPr>
              <a:buBlip>
                <a:blip r:embed="rId2"/>
              </a:buBlip>
            </a:pPr>
            <a:r>
              <a:t>Update - Pure function new app state from the previous snapshot</a:t>
            </a:r>
          </a:p>
          <a:p>
            <a:pPr>
              <a:buBlip>
                <a:blip r:embed="rId2"/>
              </a:buBlip>
            </a:pPr>
            <a:r>
              <a:t>View - Pure function that generates a new layout/content</a:t>
            </a:r>
          </a:p>
          <a:p>
            <a:pPr lvl="1">
              <a:buBlip>
                <a:blip r:embed="rId2"/>
              </a:buBlip>
            </a:pPr>
            <a:r>
              <a:t>Uses a rendering engine such as React’s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ommended Resources"/>
          <p:cNvSpPr txBox="1"/>
          <p:nvPr>
            <p:ph type="body" sz="quarter" idx="1"/>
          </p:nvPr>
        </p:nvSpPr>
        <p:spPr>
          <a:xfrm>
            <a:off x="2381250" y="6432550"/>
            <a:ext cx="19621500" cy="850900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Recommended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Beginner friendly F#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Beginner friendly F# resources</a:t>
            </a:r>
          </a:p>
        </p:txBody>
      </p:sp>
      <p:sp>
        <p:nvSpPr>
          <p:cNvPr id="314" name="F# for C# programmers: https://www.youtube.com/watch?v=KPa8Yw_Navk…"/>
          <p:cNvSpPr txBox="1"/>
          <p:nvPr>
            <p:ph type="body" idx="1"/>
          </p:nvPr>
        </p:nvSpPr>
        <p:spPr>
          <a:xfrm>
            <a:off x="1375858" y="3485199"/>
            <a:ext cx="23322639" cy="10049933"/>
          </a:xfrm>
          <a:prstGeom prst="rect">
            <a:avLst/>
          </a:prstGeom>
        </p:spPr>
        <p:txBody>
          <a:bodyPr/>
          <a:lstStyle/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F# for C# programmers: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https://www.youtube.com/watch?v=KPa8Yw_Navk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Functional Design Patterns: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https://www.youtube.com/watch?v=srQt1NAHYC0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The Power of Composition: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https://www.youtube.com/watch?v=vDe-4o8Uwl8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The functional programming toolkit: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https://www.youtube.com/watch?v=Nrp_LZ-XGsY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Functional programming with F# series: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https://www.youtube.com/playlist?list=PLEoMzSkcN8oNiJ67Hd7oRGgD1d4YBxYGC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F# for fun and profit: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https://fsharpforfunandprofit.com/</a:t>
            </a:r>
          </a:p>
          <a:p>
            <a:pPr marL="444500" indent="-444500" defTabSz="577850">
              <a:spcBef>
                <a:spcPts val="3500"/>
              </a:spcBef>
              <a:buBlip>
                <a:blip r:embed="rId2"/>
              </a:buBlip>
              <a:defRPr sz="4400">
                <a:effectLst>
                  <a:outerShdw sx="100000" sy="100000" kx="0" ky="0" algn="b" rotWithShape="0" blurRad="38100" dist="26669" dir="5400000">
                    <a:srgbClr val="000000"/>
                  </a:outerShdw>
                </a:effectLst>
              </a:defRPr>
            </a:pPr>
            <a:r>
              <a:t>F# Workshop: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http://www.fsharpworkshop.com/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Web Development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SAFE Tutorials</a:t>
            </a:r>
          </a:p>
        </p:txBody>
      </p:sp>
      <p:sp>
        <p:nvSpPr>
          <p:cNvPr id="317" name="SAFE Stack docs: https://safe-stack.github.io/docs/…"/>
          <p:cNvSpPr txBox="1"/>
          <p:nvPr>
            <p:ph type="body" idx="1"/>
          </p:nvPr>
        </p:nvSpPr>
        <p:spPr>
          <a:xfrm>
            <a:off x="1278517" y="3120169"/>
            <a:ext cx="22685121" cy="9592250"/>
          </a:xfrm>
          <a:prstGeom prst="rect">
            <a:avLst/>
          </a:prstGeom>
        </p:spPr>
        <p:txBody>
          <a:bodyPr/>
          <a:lstStyle/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SAFE Dojo: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https://github.com/CompositionalIT/SAFE-Dojo/</a:t>
            </a: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Introduction to the Elm architecture with Elmish F# and Fable: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https://www.youtube.com/watch?v=3Qk4bWs7vrs</a:t>
            </a: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Let’s build a TODO list with React, Elmish, F# &amp; Fable: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https://www.youtube.com/watch?v=zAfW_-m1u4k</a:t>
            </a: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Let’s talk HTTP with React, Elmish F# &amp; Fable: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https://www.youtube.com/watch?v=_2U4pDj6tng</a:t>
            </a: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Hackers news clone with SAFE: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https://www.youtube.com/watch?v=w0Am8fRQzGg</a:t>
            </a:r>
          </a:p>
          <a:p>
            <a:pPr marL="447675" indent="-447675" defTabSz="581977">
              <a:spcBef>
                <a:spcPts val="3500"/>
              </a:spcBef>
              <a:buBlip>
                <a:blip r:embed="rId2"/>
              </a:buBlip>
              <a:defRPr sz="4418">
                <a:effectLst>
                  <a:outerShdw sx="100000" sy="100000" kx="0" ky="0" algn="b" rotWithShape="0" blurRad="35814" dist="26860" dir="5400000">
                    <a:srgbClr val="000000"/>
                  </a:outerShdw>
                </a:effectLst>
              </a:defRPr>
            </a:pPr>
            <a:r>
              <a:t>From F# to Javascript with Fable: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https://www.youtube.com/watch?v=5191ytFmG_A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AFE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SAFE Resources</a:t>
            </a:r>
          </a:p>
        </p:txBody>
      </p:sp>
      <p:sp>
        <p:nvSpPr>
          <p:cNvPr id="320" name="SAFE Stack docs: https://safe-stack.github.io/docs/…"/>
          <p:cNvSpPr txBox="1"/>
          <p:nvPr>
            <p:ph type="body" idx="1"/>
          </p:nvPr>
        </p:nvSpPr>
        <p:spPr>
          <a:xfrm>
            <a:off x="1229846" y="2998492"/>
            <a:ext cx="23470648" cy="10320919"/>
          </a:xfrm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SAFE Stack docs: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https://safe-stack.github.io/docs/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Saturn docs: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https://saturnframework.org/docs/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Elmish docs: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https://elmish.github.io/elmish/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SAFE Mock-Commerce: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https://github.com/Kavignon/.NETDemoCode/tree/master/SAFE-Mock-Commerce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SAFE BookStore: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https://github.com/SAFE-Stack/SAFE-BookStore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SAFE Chat: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https://github.com/SAFE-Stack/SAFE-Chat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SAFE Search: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https://github.com/SAFE-Stack/SAFE-Search</a:t>
            </a:r>
          </a:p>
          <a:p>
            <a:pPr marL="438150" indent="-438150" defTabSz="569595">
              <a:spcBef>
                <a:spcPts val="3400"/>
              </a:spcBef>
              <a:buBlip>
                <a:blip r:embed="rId2"/>
              </a:buBlip>
              <a:defRPr sz="4324">
                <a:effectLst>
                  <a:outerShdw sx="100000" sy="100000" kx="0" ky="0" algn="b" rotWithShape="0" blurRad="35052" dist="26289" dir="5400000">
                    <a:srgbClr val="000000"/>
                  </a:outerShdw>
                </a:effectLst>
              </a:defRPr>
            </a:pPr>
            <a:r>
              <a:t>Tabula Rasa - Minimalist blog engine: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https://github.com/Zaid-Ajaj/tabula-rasa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AFE Tools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SAFE Tools Resources</a:t>
            </a:r>
          </a:p>
        </p:txBody>
      </p:sp>
      <p:sp>
        <p:nvSpPr>
          <p:cNvPr id="323" name="SAFE Template - Basic template to get started: https://github.com/SAFE-Stack/SAFE-template…"/>
          <p:cNvSpPr txBox="1"/>
          <p:nvPr>
            <p:ph type="body" idx="1"/>
          </p:nvPr>
        </p:nvSpPr>
        <p:spPr>
          <a:xfrm>
            <a:off x="1473200" y="3898900"/>
            <a:ext cx="22629461" cy="9369939"/>
          </a:xfrm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SAFE Template - Basic template to get started: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https://github.com/SAFE-Stack/SAFE-template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Fable.Remoting - type safe communication layer between client &amp; server: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https://github.com/Zaid-Ajaj/Fable.Remoting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Femto - CLI tool to resolve npm/yarn packages: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https://github.com/Zaid-Ajaj/Femto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Feliz - DSL for React development in F#: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https://github.com/Zaid-Ajaj/Feliz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Feliz.Router - Elmish router with Feliz: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https://github.com/Zaid-Ajaj/Feliz.Router</a:t>
            </a:r>
          </a:p>
          <a:p>
            <a:pPr marL="584200" indent="-584200" defTabSz="759459">
              <a:spcBef>
                <a:spcPts val="4600"/>
              </a:spcBef>
              <a:buBlip>
                <a:blip r:embed="rId2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Feliz.MaterialUI - Fable bindings with Feliz DSL to MaterialUI: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https://github.com/cmeeren/Feliz.MaterialUI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738" y="20446"/>
            <a:ext cx="16946524" cy="13675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earning React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React Resources</a:t>
            </a:r>
          </a:p>
        </p:txBody>
      </p:sp>
      <p:sp>
        <p:nvSpPr>
          <p:cNvPr id="326" name="Intro to React: https://reactjs.org/tutorial/tutorial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6250" indent="-476250" defTabSz="619125">
              <a:spcBef>
                <a:spcPts val="3800"/>
              </a:spcBef>
              <a:buBlip>
                <a:blip r:embed="rId2"/>
              </a:buBlip>
              <a:defRPr sz="4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Intro to React: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https://reactjs.org/tutorial/tutorial.html</a:t>
            </a:r>
          </a:p>
          <a:p>
            <a:pPr marL="476250" indent="-476250" defTabSz="619125">
              <a:spcBef>
                <a:spcPts val="3800"/>
              </a:spcBef>
              <a:buBlip>
                <a:blip r:embed="rId2"/>
              </a:buBlip>
              <a:defRPr sz="4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Introduction to React and Intermediate React: </a:t>
            </a:r>
            <a:r>
              <a:rPr u="sng">
                <a:solidFill>
                  <a:schemeClr val="accent4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https://btholt.github.io/complete-intro-to-react-v5/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Buonanno_hires.png.jpg" descr="Buonanno_hires.p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7496" y="-1798"/>
            <a:ext cx="10949008" cy="13716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8662.9780735670266f_3C127A47.jpg" descr="8662.9780735670266f_3C127A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242" y="-87087"/>
            <a:ext cx="11401516" cy="13890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wdddf.jpg" descr="swddd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5761" y="-36648"/>
            <a:ext cx="11430004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etricek2.png.jpg" descr="petricek2.p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1838" y="14481"/>
            <a:ext cx="10936348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ny questions?"/>
          <p:cNvSpPr txBox="1"/>
          <p:nvPr>
            <p:ph type="body" sz="quarter" idx="1"/>
          </p:nvPr>
        </p:nvSpPr>
        <p:spPr>
          <a:xfrm>
            <a:off x="2387600" y="6059289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n of the ev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of the evening </a:t>
            </a:r>
          </a:p>
        </p:txBody>
      </p:sp>
      <p:sp>
        <p:nvSpPr>
          <p:cNvPr id="136" name="What is domain model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What is domain modeling?</a:t>
            </a:r>
          </a:p>
          <a:p>
            <a:pPr>
              <a:buBlip>
                <a:blip r:embed="rId2"/>
              </a:buBlip>
            </a:pPr>
            <a:r>
              <a:t>Representing store products with F#</a:t>
            </a:r>
          </a:p>
          <a:p>
            <a:pPr>
              <a:buBlip>
                <a:blip r:embed="rId2"/>
              </a:buBlip>
            </a:pPr>
            <a:r>
              <a:t>Emulate business requirements in the domain</a:t>
            </a:r>
          </a:p>
          <a:p>
            <a:pPr>
              <a:buBlip>
                <a:blip r:embed="rId2"/>
              </a:buBlip>
            </a:pPr>
            <a:r>
              <a:t>Simulate store browsing with Fable &amp; Elmish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o am I?"/>
          <p:cNvSpPr txBox="1"/>
          <p:nvPr>
            <p:ph type="body" sz="quarter" idx="1"/>
          </p:nvPr>
        </p:nvSpPr>
        <p:spPr>
          <a:xfrm>
            <a:off x="2381250" y="2847025"/>
            <a:ext cx="19621500" cy="850902"/>
          </a:xfrm>
          <a:prstGeom prst="rect">
            <a:avLst/>
          </a:prstGeom>
        </p:spPr>
        <p:txBody>
          <a:bodyPr anchor="ctr"/>
          <a:lstStyle>
            <a:lvl1pPr>
              <a:defRPr i="0" sz="5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My backstory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4411" y="4164459"/>
            <a:ext cx="7172117" cy="717211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